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8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C02F2-A471-4E6E-8605-89A7E6403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611A4C-F4C9-47D8-A96F-E6E386D0F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1EB41D-03D8-4D80-B695-2D531D41B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80B593-ACDC-4708-B096-B5EF07C5F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1929FA-0C63-49F0-A53C-DCB63042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8839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ACF95A-8F39-45CF-8FD3-FFD4C74ED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C0FA1E-767C-49E1-B05F-CC3984898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D739EA-4554-4BDB-98CD-A0CFAC5F2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ECF2EC-5EC3-4ED4-BC84-72655D3B9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3DD663-2067-467E-8957-77153BF6C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9024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E78D7C-787B-4199-A983-D6E4DD113F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D8657A-FC2A-434E-B189-DE20D6C92F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7DC771-C9F2-474C-BCBA-8596A804F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224A40-75AF-4302-BF9A-CBC1BB30F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5EABC2-92DD-43FF-AEA0-09E2CB730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7900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CBA6A-4180-4989-BE37-9875694EB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316301-D681-4C9A-B4F3-606EE474C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FA5EF5-34E3-4470-8F52-719984D92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3B50FC-0D8E-41E2-B5EF-0CA8BF190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B9E0F3-F501-43E0-8462-56B7BAE0A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8821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E3C0F5-E939-4CD0-A859-8CBA2C11B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594DAB-50F0-4D9D-8746-0793F3F9C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204072-C12C-4A6B-BA14-D191FC2A3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C6FCC-6372-411E-A1E1-BB1C3AA9F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780927-0C71-4CCA-AF13-997FA323F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34935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8C19F-3DA6-4DB4-8A2F-F525E388E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CF6ED-99D5-4C2D-B91A-212769D7D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3EB1BC-3408-4800-9A66-5B68F879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419CF6-0E77-4BC9-9C88-032328255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1D9E612-2A03-483F-9C61-003E9FC52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F4986D-E5D1-42DE-9894-EE07DA499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0930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D13989-367F-492E-81FF-CE7C32126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F6E155-FC18-41CB-9B13-B390E4A33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0928EF-07B2-4B02-A24F-13E623979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89E515-49C3-42D9-89BC-921E14C3B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122E508-2B8F-48EE-9FF8-86E3C92B51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CD8F3F8-8019-41F9-BD18-785175120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30982FA-BAF0-47D2-BB68-B8F9586A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9695687-6E9D-427C-9059-1E0CA853C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4368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2D9234-8205-4C5F-B34A-6A3E0ADE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5960BB2-3619-4D52-AA9C-58A10A607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9A7E4A0-4470-454E-B254-132B8AC14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C137FDA-21E5-4E0C-A542-DE945C81F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4824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701D65-AB37-4493-ACA7-F3122A64A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C5D96F6-B16C-45B9-9667-BA456F2C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D309C0-AC3E-4694-8AD6-310024C22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04307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E07AF9-69AE-4BD5-A0A7-6AFA47FF8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7DA948-A0CD-44F3-B468-F67189DF4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75F4A3-6387-4405-BECB-7C11BE4B2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0C6D72-935C-4B4F-B75C-28C3998F4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23C902-3961-4BE1-B084-9F3258680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FF2D69-9875-43FC-8901-6A63089D0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57049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1F2502-5260-4F9A-97F7-DDCDAACE4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ECD394E-8942-4CA9-B106-AC4E5E3109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79228C-C2D9-47BC-A3A0-C7D098177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643208-A12D-4225-BD36-37C45F421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D776D1-6F5F-484E-A026-71094B40B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0FDF613-D738-4A8D-A095-B29BD0381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79297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6EC0AD2-1649-49F6-A9F6-5C209A252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C8AF18-8659-4FC7-A715-4750134A2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7A20E0-585A-44A8-AE92-BBE41C0A3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7EFCB-BBB3-4738-B3AE-6D23EBE95C16}" type="datetimeFigureOut">
              <a:rPr lang="es-CR" smtClean="0"/>
              <a:t>04/02/2020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F04855-07F9-4A4C-8A1C-234A1ACB45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E5DE72-F562-450F-8948-81D4AF020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BCACF-2ED2-46E4-A745-45A2EA47DCF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572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CA63C41-D117-4778-B806-DC8F11EF91DF}"/>
              </a:ext>
            </a:extLst>
          </p:cNvPr>
          <p:cNvSpPr txBox="1"/>
          <p:nvPr/>
        </p:nvSpPr>
        <p:spPr>
          <a:xfrm>
            <a:off x="2157824" y="1728518"/>
            <a:ext cx="84878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R" sz="4000" b="1" dirty="0">
                <a:solidFill>
                  <a:schemeClr val="accent1">
                    <a:lumMod val="75000"/>
                  </a:schemeClr>
                </a:solidFill>
                <a:latin typeface="Lato Black" charset="0"/>
                <a:ea typeface="Lato Black" charset="0"/>
                <a:cs typeface="Lato Black" charset="0"/>
              </a:rPr>
              <a:t>Regulación para la prevención, identificación y la gestión adecuada de los conflictos de interés en el Poder Judicial</a:t>
            </a:r>
          </a:p>
          <a:p>
            <a:pPr algn="r"/>
            <a:endParaRPr lang="es-CR" sz="4000" b="1" i="1" dirty="0"/>
          </a:p>
          <a:p>
            <a:pPr algn="r"/>
            <a:r>
              <a:rPr lang="es-CR" sz="4000" dirty="0">
                <a:solidFill>
                  <a:schemeClr val="accent5">
                    <a:lumMod val="75000"/>
                  </a:schemeClr>
                </a:solidFill>
                <a:latin typeface="Lato Light" charset="0"/>
                <a:ea typeface="Lato Light" charset="0"/>
                <a:cs typeface="Lato Light" charset="0"/>
              </a:rPr>
              <a:t>Sesión informativa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14" y="3066699"/>
            <a:ext cx="2788021" cy="2643414"/>
          </a:xfrm>
          <a:prstGeom prst="rect">
            <a:avLst/>
          </a:prstGeom>
        </p:spPr>
      </p:pic>
      <p:cxnSp>
        <p:nvCxnSpPr>
          <p:cNvPr id="8" name="Conector angular 7"/>
          <p:cNvCxnSpPr/>
          <p:nvPr/>
        </p:nvCxnSpPr>
        <p:spPr>
          <a:xfrm flipV="1">
            <a:off x="1545772" y="2030247"/>
            <a:ext cx="1814288" cy="740227"/>
          </a:xfrm>
          <a:prstGeom prst="bentConnector3">
            <a:avLst>
              <a:gd name="adj1" fmla="val -400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3551835" y="5159829"/>
            <a:ext cx="2754622" cy="0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658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31A19-5E09-45B7-A5F1-5087765DB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988" y="640012"/>
            <a:ext cx="10515600" cy="1325563"/>
          </a:xfrm>
        </p:spPr>
        <p:txBody>
          <a:bodyPr/>
          <a:lstStyle/>
          <a:p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Lato Black" charset="0"/>
                <a:ea typeface="Lato Black" charset="0"/>
                <a:cs typeface="Lato Black" charset="0"/>
              </a:rPr>
              <a:t>Objetivo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09388D-FC0B-4E2D-B8BC-9A41577D2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4229" y="1813965"/>
            <a:ext cx="8033656" cy="3902114"/>
          </a:xfrm>
        </p:spPr>
        <p:txBody>
          <a:bodyPr/>
          <a:lstStyle/>
          <a:p>
            <a:pPr marL="0" indent="0">
              <a:buNone/>
            </a:pPr>
            <a:r>
              <a:rPr lang="es-ES" sz="3600" dirty="0">
                <a:latin typeface="Lato" charset="0"/>
                <a:ea typeface="Lato" charset="0"/>
                <a:cs typeface="Lato" charset="0"/>
              </a:rPr>
              <a:t>Comunicar el reglamento para la prevención, identificación y la gestión adecuada de los conflictos de interés en el Poder Judicial, en un espacio que posibilite la reflexión conjunta en torno a este instrumento.</a:t>
            </a:r>
          </a:p>
          <a:p>
            <a:pPr marL="0" indent="0">
              <a:buNone/>
            </a:pPr>
            <a:endParaRPr lang="es-ES" b="1" dirty="0"/>
          </a:p>
          <a:p>
            <a:pPr marL="0" indent="0">
              <a:buNone/>
            </a:pPr>
            <a:endParaRPr lang="es-C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03" y="2387601"/>
            <a:ext cx="2003806" cy="1942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482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2061D-4E79-47B7-8658-85300FF3A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314" y="500062"/>
            <a:ext cx="10515600" cy="1325563"/>
          </a:xfrm>
        </p:spPr>
        <p:txBody>
          <a:bodyPr/>
          <a:lstStyle/>
          <a:p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Lato Black" charset="0"/>
                <a:ea typeface="Lato Black" charset="0"/>
                <a:cs typeface="Lato Black" charset="0"/>
              </a:rPr>
              <a:t>Reglas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3C21B-9738-4AE1-B4BA-A8B8B0DC3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8613" y="1644196"/>
            <a:ext cx="7683501" cy="4351338"/>
          </a:xfrm>
        </p:spPr>
        <p:txBody>
          <a:bodyPr/>
          <a:lstStyle/>
          <a:p>
            <a:r>
              <a:rPr lang="es-CR" dirty="0">
                <a:latin typeface="Lato" charset="0"/>
                <a:ea typeface="Lato" charset="0"/>
                <a:cs typeface="Lato" charset="0"/>
              </a:rPr>
              <a:t>Ajustarse a la agenda.</a:t>
            </a:r>
          </a:p>
          <a:p>
            <a:r>
              <a:rPr lang="es-CR" dirty="0">
                <a:latin typeface="Lato" charset="0"/>
                <a:ea typeface="Lato" charset="0"/>
                <a:cs typeface="Lato" charset="0"/>
              </a:rPr>
              <a:t>Mantener los teléfonos en vibración.</a:t>
            </a:r>
          </a:p>
          <a:p>
            <a:r>
              <a:rPr lang="es-CR" dirty="0">
                <a:latin typeface="Lato" charset="0"/>
                <a:ea typeface="Lato" charset="0"/>
                <a:cs typeface="Lato" charset="0"/>
              </a:rPr>
              <a:t>Respetar la opiniones de las otras personas sean compatibles con las nuestras o no.</a:t>
            </a:r>
          </a:p>
          <a:p>
            <a:r>
              <a:rPr lang="es-CR" dirty="0">
                <a:latin typeface="Lato" charset="0"/>
                <a:ea typeface="Lato" charset="0"/>
                <a:cs typeface="Lato" charset="0"/>
              </a:rPr>
              <a:t>Al finalizar la sesión de trabajo, cada persona deberá firmar la hoja donde acredita que recibió la información.</a:t>
            </a:r>
          </a:p>
          <a:p>
            <a:endParaRPr lang="es-C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12" y="2540000"/>
            <a:ext cx="2541563" cy="199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21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B4526C-0350-442C-A928-C0CC25DC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5313" y="1742291"/>
            <a:ext cx="8425543" cy="344855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br>
              <a:rPr lang="es-CR" dirty="0"/>
            </a:br>
            <a:br>
              <a:rPr lang="es-CR" dirty="0"/>
            </a:br>
            <a:r>
              <a:rPr lang="es-CR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Lato Light" charset="0"/>
                <a:ea typeface="Lato Light" charset="0"/>
                <a:cs typeface="Lato Light" charset="0"/>
              </a:rPr>
              <a:t>1. </a:t>
            </a:r>
            <a:r>
              <a:rPr lang="es-CR" sz="2800" dirty="0">
                <a:latin typeface="Lato" charset="0"/>
                <a:ea typeface="Lato" charset="0"/>
                <a:cs typeface="Lato" charset="0"/>
              </a:rPr>
              <a:t>Bienvenida y encuadre.</a:t>
            </a:r>
            <a:br>
              <a:rPr lang="es-CR" sz="2800" dirty="0">
                <a:latin typeface="Lato" charset="0"/>
                <a:ea typeface="Lato" charset="0"/>
                <a:cs typeface="Lato" charset="0"/>
              </a:rPr>
            </a:br>
            <a:r>
              <a:rPr lang="es-CR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Lato Light" charset="0"/>
                <a:ea typeface="Lato Light" charset="0"/>
                <a:cs typeface="Lato Light" charset="0"/>
              </a:rPr>
              <a:t>2. </a:t>
            </a:r>
            <a:r>
              <a:rPr lang="es-CR" sz="2800" dirty="0">
                <a:latin typeface="Lato" charset="0"/>
                <a:ea typeface="Lato" charset="0"/>
                <a:cs typeface="Lato" charset="0"/>
              </a:rPr>
              <a:t>Caso de estudio: ¿qué es un conflicto de interés? </a:t>
            </a:r>
            <a:br>
              <a:rPr lang="es-CR" sz="2800" dirty="0">
                <a:latin typeface="Lato" charset="0"/>
                <a:ea typeface="Lato" charset="0"/>
                <a:cs typeface="Lato" charset="0"/>
              </a:rPr>
            </a:br>
            <a:r>
              <a:rPr lang="es-CR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Lato Light" charset="0"/>
                <a:ea typeface="Lato Light" charset="0"/>
                <a:cs typeface="Lato Light" charset="0"/>
              </a:rPr>
              <a:t>3. </a:t>
            </a:r>
            <a:r>
              <a:rPr lang="es-CR" sz="2800" dirty="0">
                <a:latin typeface="Lato" charset="0"/>
                <a:ea typeface="Lato" charset="0"/>
                <a:cs typeface="Lato" charset="0"/>
              </a:rPr>
              <a:t>Componentes del reglamento.</a:t>
            </a:r>
            <a:br>
              <a:rPr lang="es-CR" sz="2800" dirty="0">
                <a:latin typeface="Lato" charset="0"/>
                <a:ea typeface="Lato" charset="0"/>
                <a:cs typeface="Lato" charset="0"/>
              </a:rPr>
            </a:br>
            <a:r>
              <a:rPr lang="es-CR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Lato Light" charset="0"/>
                <a:ea typeface="Lato Light" charset="0"/>
                <a:cs typeface="Lato Light" charset="0"/>
              </a:rPr>
              <a:t>4. </a:t>
            </a:r>
            <a:r>
              <a:rPr lang="es-CR" sz="2800" dirty="0">
                <a:latin typeface="Lato" charset="0"/>
                <a:ea typeface="Lato" charset="0"/>
                <a:cs typeface="Lato" charset="0"/>
              </a:rPr>
              <a:t>Exploración del reglamento.</a:t>
            </a:r>
            <a:br>
              <a:rPr lang="es-CR" sz="2800" dirty="0">
                <a:latin typeface="Lato" charset="0"/>
                <a:ea typeface="Lato" charset="0"/>
                <a:cs typeface="Lato" charset="0"/>
              </a:rPr>
            </a:br>
            <a:r>
              <a:rPr lang="es-CR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Lato Light" charset="0"/>
                <a:ea typeface="Lato Light" charset="0"/>
                <a:cs typeface="Lato Light" charset="0"/>
              </a:rPr>
              <a:t>5. </a:t>
            </a:r>
            <a:r>
              <a:rPr lang="es-CR" sz="2800" dirty="0">
                <a:latin typeface="Lato" charset="0"/>
                <a:ea typeface="Lato" charset="0"/>
                <a:cs typeface="Lato" charset="0"/>
              </a:rPr>
              <a:t>Compromiso personal  y cierre.</a:t>
            </a:r>
            <a:br>
              <a:rPr lang="es-CR" dirty="0"/>
            </a:br>
            <a:endParaRPr lang="es-CR" dirty="0"/>
          </a:p>
        </p:txBody>
      </p:sp>
      <p:sp>
        <p:nvSpPr>
          <p:cNvPr id="3" name="Rectángulo 2"/>
          <p:cNvSpPr/>
          <p:nvPr/>
        </p:nvSpPr>
        <p:spPr>
          <a:xfrm>
            <a:off x="1053790" y="972850"/>
            <a:ext cx="21291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R" sz="4400" b="1">
                <a:solidFill>
                  <a:schemeClr val="accent1">
                    <a:lumMod val="75000"/>
                  </a:schemeClr>
                </a:solidFill>
                <a:latin typeface="Lato Black" charset="0"/>
                <a:ea typeface="Lato Black" charset="0"/>
                <a:cs typeface="Lato Black" charset="0"/>
              </a:rPr>
              <a:t>Agenda</a:t>
            </a:r>
            <a:endParaRPr lang="es-ES_tradnl" sz="44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90" y="2862943"/>
            <a:ext cx="2520043" cy="177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412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01B16A-2D48-4C75-B186-9A6F28516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01" y="553811"/>
            <a:ext cx="10515600" cy="1325563"/>
          </a:xfrm>
        </p:spPr>
        <p:txBody>
          <a:bodyPr/>
          <a:lstStyle/>
          <a:p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Lato Black" charset="0"/>
                <a:ea typeface="Lato Black" charset="0"/>
                <a:cs typeface="Lato Black" charset="0"/>
              </a:rPr>
              <a:t>Video: </a:t>
            </a:r>
            <a:r>
              <a:rPr lang="es-CR" dirty="0">
                <a:latin typeface="Lato" charset="0"/>
                <a:ea typeface="Lato" charset="0"/>
                <a:cs typeface="Lato" charset="0"/>
              </a:rPr>
              <a:t>caso de estudio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343" y="1690688"/>
            <a:ext cx="8047706" cy="3595988"/>
          </a:xfrm>
        </p:spPr>
      </p:pic>
    </p:spTree>
    <p:extLst>
      <p:ext uri="{BB962C8B-B14F-4D97-AF65-F5344CB8AC3E}">
        <p14:creationId xmlns:p14="http://schemas.microsoft.com/office/powerpoint/2010/main" val="976922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A9952D-8973-4DFE-9C56-BBCD6ECC9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514" y="333152"/>
            <a:ext cx="10515600" cy="1325563"/>
          </a:xfrm>
        </p:spPr>
        <p:txBody>
          <a:bodyPr/>
          <a:lstStyle/>
          <a:p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Lato Black" charset="0"/>
                <a:ea typeface="Lato Black" charset="0"/>
                <a:cs typeface="Lato Black" charset="0"/>
              </a:rPr>
              <a:t>¿Qué es un conflicto de interés?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8E2B68-3F0D-4BC5-A50B-8B9B63757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257" y="2020505"/>
            <a:ext cx="6451600" cy="2434141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s-CR" sz="8000" dirty="0">
                <a:latin typeface="Lato" charset="0"/>
                <a:ea typeface="Lato" charset="0"/>
                <a:cs typeface="Lato" charset="0"/>
              </a:rPr>
              <a:t>“Se considera que un conflicto de interés de naturaleza pública es aquel que involucra un conflicto entre el deber público y los intereses privados de una persona servidora pública, en el que esta tiene un interés privado con capacidad de influir indebidamente en el ejercicio de sus deberes y responsabilidades oficiales.” </a:t>
            </a:r>
          </a:p>
          <a:p>
            <a:pPr marL="0" indent="0">
              <a:lnSpc>
                <a:spcPct val="160000"/>
              </a:lnSpc>
              <a:buNone/>
            </a:pPr>
            <a:endParaRPr lang="es-CR" dirty="0">
              <a:latin typeface="Lato" charset="0"/>
              <a:ea typeface="Lato" charset="0"/>
              <a:cs typeface="Lato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s-CR" sz="4800" dirty="0">
                <a:latin typeface="Lato" charset="0"/>
                <a:ea typeface="Lato" charset="0"/>
                <a:cs typeface="Lato" charset="0"/>
              </a:rPr>
              <a:t>Regulación para la prevención, identificación y la gestión adecuada de los conflictos de interés en el Poder Judicial, página 3. Aprobado por Corte Plena en sesión No. 14-19 celebrada el 01 de abril de 2019, artículo XIII.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14" y="2623457"/>
            <a:ext cx="10058400" cy="274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117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52" y="1777999"/>
            <a:ext cx="8136868" cy="3635829"/>
          </a:xfr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1601B16A-2D48-4C75-B186-9A6F285168C1}"/>
              </a:ext>
            </a:extLst>
          </p:cNvPr>
          <p:cNvSpPr txBox="1">
            <a:spLocks/>
          </p:cNvSpPr>
          <p:nvPr/>
        </p:nvSpPr>
        <p:spPr>
          <a:xfrm>
            <a:off x="2891972" y="59735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R" b="1">
                <a:solidFill>
                  <a:schemeClr val="accent1">
                    <a:lumMod val="75000"/>
                  </a:schemeClr>
                </a:solidFill>
                <a:latin typeface="Lato Black" charset="0"/>
                <a:ea typeface="Lato Black" charset="0"/>
                <a:cs typeface="Lato Black" charset="0"/>
              </a:rPr>
              <a:t>Video: </a:t>
            </a:r>
            <a:r>
              <a:rPr lang="es-CR">
                <a:latin typeface="Lato" charset="0"/>
                <a:ea typeface="Lato" charset="0"/>
                <a:cs typeface="Lato" charset="0"/>
              </a:rPr>
              <a:t>caso de estudio</a:t>
            </a:r>
            <a:endParaRPr lang="es-CR" dirty="0">
              <a:latin typeface="Lato" charset="0"/>
              <a:ea typeface="Lato" charset="0"/>
              <a:cs typeface="La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626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495D3A-B263-4CC7-A539-3F25FEE69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5" y="1117788"/>
            <a:ext cx="10515600" cy="9621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Lato Black" charset="0"/>
                <a:ea typeface="Lato Black" charset="0"/>
                <a:cs typeface="Lato Black" charset="0"/>
              </a:rPr>
              <a:t>EJERCICIO: </a:t>
            </a:r>
          </a:p>
          <a:p>
            <a:pPr marL="0" indent="0" algn="ctr">
              <a:buNone/>
            </a:pPr>
            <a:r>
              <a:rPr lang="es-CR" dirty="0">
                <a:latin typeface="Lato" charset="0"/>
                <a:ea typeface="Lato" charset="0"/>
                <a:cs typeface="Lato" charset="0"/>
              </a:rPr>
              <a:t>Análisis y discusión en grupos de artículos destacados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114" y="2573008"/>
            <a:ext cx="5058267" cy="309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939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28C39-6D08-4C63-B12F-A93F3BCA3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969" y="1283419"/>
            <a:ext cx="10515600" cy="1325563"/>
          </a:xfrm>
        </p:spPr>
        <p:txBody>
          <a:bodyPr/>
          <a:lstStyle/>
          <a:p>
            <a:pPr algn="ctr"/>
            <a:r>
              <a:rPr lang="es-CR" b="1" dirty="0">
                <a:solidFill>
                  <a:schemeClr val="accent1">
                    <a:lumMod val="50000"/>
                  </a:schemeClr>
                </a:solidFill>
                <a:latin typeface="Lato Black" charset="0"/>
                <a:ea typeface="Lato Black" charset="0"/>
                <a:cs typeface="Lato Black" charset="0"/>
              </a:rPr>
              <a:t>COMPROMISO PERSONAL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914" y="2980745"/>
            <a:ext cx="2614386" cy="2409497"/>
          </a:xfrm>
          <a:prstGeom prst="rect">
            <a:avLst/>
          </a:prstGeom>
        </p:spPr>
      </p:pic>
      <p:cxnSp>
        <p:nvCxnSpPr>
          <p:cNvPr id="7" name="Conector angular 6"/>
          <p:cNvCxnSpPr/>
          <p:nvPr/>
        </p:nvCxnSpPr>
        <p:spPr>
          <a:xfrm rot="16200000" flipH="1">
            <a:off x="2025386" y="2395500"/>
            <a:ext cx="2908828" cy="2010228"/>
          </a:xfrm>
          <a:prstGeom prst="bentConnector3">
            <a:avLst>
              <a:gd name="adj1" fmla="val 100147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2367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279</Words>
  <Application>Microsoft Office PowerPoint</Application>
  <PresentationFormat>Panorámica</PresentationFormat>
  <Paragraphs>21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Lato</vt:lpstr>
      <vt:lpstr>Lato Black</vt:lpstr>
      <vt:lpstr>Lato Light</vt:lpstr>
      <vt:lpstr>Tema de Office</vt:lpstr>
      <vt:lpstr>Presentación de PowerPoint</vt:lpstr>
      <vt:lpstr>Objetivo</vt:lpstr>
      <vt:lpstr>Reglas</vt:lpstr>
      <vt:lpstr>  1. Bienvenida y encuadre. 2. Caso de estudio: ¿qué es un conflicto de interés?  3. Componentes del reglamento. 4. Exploración del reglamento. 5. Compromiso personal  y cierre. </vt:lpstr>
      <vt:lpstr>Video: caso de estudio</vt:lpstr>
      <vt:lpstr>¿Qué es un conflicto de interés? </vt:lpstr>
      <vt:lpstr>Presentación de PowerPoint</vt:lpstr>
      <vt:lpstr>Presentación de PowerPoint</vt:lpstr>
      <vt:lpstr>COMPROMISO PERSONAL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Jeannette Durán Alemán</dc:creator>
  <cp:lastModifiedBy>Jeannette Durán Alemán</cp:lastModifiedBy>
  <cp:revision>18</cp:revision>
  <dcterms:created xsi:type="dcterms:W3CDTF">2020-01-16T21:34:53Z</dcterms:created>
  <dcterms:modified xsi:type="dcterms:W3CDTF">2020-02-04T20:01:27Z</dcterms:modified>
</cp:coreProperties>
</file>